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61" r:id="rId3"/>
    <p:sldId id="262" r:id="rId4"/>
    <p:sldId id="272" r:id="rId5"/>
    <p:sldId id="273" r:id="rId6"/>
    <p:sldId id="274" r:id="rId7"/>
    <p:sldId id="263" r:id="rId8"/>
    <p:sldId id="265" r:id="rId9"/>
    <p:sldId id="266" r:id="rId10"/>
    <p:sldId id="275" r:id="rId11"/>
    <p:sldId id="276" r:id="rId12"/>
    <p:sldId id="277" r:id="rId13"/>
    <p:sldId id="267" r:id="rId14"/>
    <p:sldId id="271" r:id="rId15"/>
    <p:sldId id="278" r:id="rId16"/>
    <p:sldId id="264" r:id="rId17"/>
    <p:sldId id="269" r:id="rId18"/>
    <p:sldId id="284" r:id="rId19"/>
    <p:sldId id="285" r:id="rId20"/>
    <p:sldId id="286" r:id="rId21"/>
    <p:sldId id="270" r:id="rId22"/>
    <p:sldId id="279" r:id="rId23"/>
    <p:sldId id="281" r:id="rId24"/>
    <p:sldId id="280" r:id="rId25"/>
    <p:sldId id="282" r:id="rId26"/>
    <p:sldId id="283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Лист1!$A$1:$A$2</c:f>
              <c:strCache>
                <c:ptCount val="2"/>
                <c:pt idx="0">
                  <c:v>новые </c:v>
                </c:pt>
                <c:pt idx="1">
                  <c:v>старые 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14</c:v>
                </c:pt>
                <c:pt idx="1">
                  <c:v>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Лист1!$A$11:$A$14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Лист1!$B$11:$B$14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в наличии</c:v>
                </c:pt>
              </c:strCache>
            </c:strRef>
          </c:tx>
          <c:cat>
            <c:strRef>
              <c:f>Лист1!$A$5:$A$10</c:f>
              <c:strCache>
                <c:ptCount val="6"/>
                <c:pt idx="0">
                  <c:v>13лет</c:v>
                </c:pt>
                <c:pt idx="1">
                  <c:v>12лет</c:v>
                </c:pt>
                <c:pt idx="2">
                  <c:v>11 лет </c:v>
                </c:pt>
                <c:pt idx="3">
                  <c:v>10лет</c:v>
                </c:pt>
                <c:pt idx="4">
                  <c:v>9лет</c:v>
                </c:pt>
                <c:pt idx="5">
                  <c:v>8 лет</c:v>
                </c:pt>
              </c:strCache>
            </c:strRef>
          </c:cat>
          <c:val>
            <c:numRef>
              <c:f>Лист1!$B$5:$B$10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норма</c:v>
                </c:pt>
              </c:strCache>
            </c:strRef>
          </c:tx>
          <c:cat>
            <c:strRef>
              <c:f>Лист1!$A$5:$A$10</c:f>
              <c:strCache>
                <c:ptCount val="6"/>
                <c:pt idx="0">
                  <c:v>13лет</c:v>
                </c:pt>
                <c:pt idx="1">
                  <c:v>12лет</c:v>
                </c:pt>
                <c:pt idx="2">
                  <c:v>11 лет </c:v>
                </c:pt>
                <c:pt idx="3">
                  <c:v>10лет</c:v>
                </c:pt>
                <c:pt idx="4">
                  <c:v>9лет</c:v>
                </c:pt>
                <c:pt idx="5">
                  <c:v>8 лет</c:v>
                </c:pt>
              </c:strCache>
            </c:strRef>
          </c:cat>
          <c:val>
            <c:numRef>
              <c:f>Лист1!$C$5:$C$10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hape val="box"/>
        <c:axId val="65527168"/>
        <c:axId val="65533056"/>
        <c:axId val="0"/>
      </c:bar3DChart>
      <c:catAx>
        <c:axId val="655271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65533056"/>
        <c:crosses val="autoZero"/>
        <c:auto val="1"/>
        <c:lblAlgn val="ctr"/>
        <c:lblOffset val="100"/>
      </c:catAx>
      <c:valAx>
        <c:axId val="65533056"/>
        <c:scaling>
          <c:orientation val="minMax"/>
        </c:scaling>
        <c:axPos val="l"/>
        <c:majorGridlines/>
        <c:numFmt formatCode="General" sourceLinked="1"/>
        <c:tickLblPos val="nextTo"/>
        <c:crossAx val="65527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Лист1!$B$15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Лист1!$A$16:$A$19</c:f>
              <c:strCache>
                <c:ptCount val="4"/>
                <c:pt idx="0">
                  <c:v>успешны</c:v>
                </c:pt>
                <c:pt idx="1">
                  <c:v>повторное обучение</c:v>
                </c:pt>
                <c:pt idx="2">
                  <c:v>акад.задолжность</c:v>
                </c:pt>
                <c:pt idx="3">
                  <c:v>средний балл "3"</c:v>
                </c:pt>
              </c:strCache>
            </c:strRef>
          </c:cat>
          <c:val>
            <c:numRef>
              <c:f>Лист1!$B$16:$B$19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Лист1!$A$16:$A$19</c:f>
              <c:strCache>
                <c:ptCount val="4"/>
                <c:pt idx="0">
                  <c:v>успешны</c:v>
                </c:pt>
                <c:pt idx="1">
                  <c:v>повторное обучение</c:v>
                </c:pt>
                <c:pt idx="2">
                  <c:v>акад.задолжность</c:v>
                </c:pt>
                <c:pt idx="3">
                  <c:v>средний балл "3"</c:v>
                </c:pt>
              </c:strCache>
            </c:strRef>
          </c:cat>
          <c:val>
            <c:numRef>
              <c:f>Лист1!$C$16:$C$19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hape val="box"/>
        <c:axId val="66205568"/>
        <c:axId val="66207104"/>
        <c:axId val="0"/>
      </c:bar3DChart>
      <c:catAx>
        <c:axId val="66205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66207104"/>
        <c:crosses val="autoZero"/>
        <c:auto val="1"/>
        <c:lblAlgn val="ctr"/>
        <c:lblOffset val="100"/>
      </c:catAx>
      <c:valAx>
        <c:axId val="66207104"/>
        <c:scaling>
          <c:orientation val="minMax"/>
        </c:scaling>
        <c:axPos val="l"/>
        <c:majorGridlines/>
        <c:numFmt formatCode="General" sourceLinked="1"/>
        <c:tickLblPos val="nextTo"/>
        <c:crossAx val="66205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Лист1!$A$1:$A$2</c:f>
              <c:strCache>
                <c:ptCount val="2"/>
                <c:pt idx="0">
                  <c:v>новые </c:v>
                </c:pt>
                <c:pt idx="1">
                  <c:v>старые 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17</c:v>
                </c:pt>
                <c:pt idx="1">
                  <c:v>50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Лист1!$A$32:$A$38</c:f>
              <c:strCache>
                <c:ptCount val="7"/>
                <c:pt idx="0">
                  <c:v>1998  18лет</c:v>
                </c:pt>
                <c:pt idx="1">
                  <c:v>1999  17лет</c:v>
                </c:pt>
                <c:pt idx="2">
                  <c:v>2000 16лет</c:v>
                </c:pt>
                <c:pt idx="3">
                  <c:v>2001 15лет</c:v>
                </c:pt>
                <c:pt idx="4">
                  <c:v>2002 14лет</c:v>
                </c:pt>
                <c:pt idx="5">
                  <c:v>2003 13лет</c:v>
                </c:pt>
                <c:pt idx="6">
                  <c:v>2004 12лет</c:v>
                </c:pt>
              </c:strCache>
            </c:strRef>
          </c:cat>
          <c:val>
            <c:numRef>
              <c:f>Лист1!$B$32:$B$38</c:f>
              <c:numCache>
                <c:formatCode>General</c:formatCode>
                <c:ptCount val="7"/>
                <c:pt idx="0">
                  <c:v>5</c:v>
                </c:pt>
                <c:pt idx="1">
                  <c:v>15</c:v>
                </c:pt>
                <c:pt idx="2">
                  <c:v>14</c:v>
                </c:pt>
                <c:pt idx="3">
                  <c:v>11</c:v>
                </c:pt>
                <c:pt idx="4">
                  <c:v>8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</c:ser>
        <c:shape val="box"/>
        <c:axId val="72037888"/>
        <c:axId val="72039424"/>
        <c:axId val="0"/>
      </c:bar3DChart>
      <c:catAx>
        <c:axId val="72037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72039424"/>
        <c:crosses val="autoZero"/>
        <c:auto val="1"/>
        <c:lblAlgn val="ctr"/>
        <c:lblOffset val="100"/>
      </c:catAx>
      <c:valAx>
        <c:axId val="72039424"/>
        <c:scaling>
          <c:orientation val="minMax"/>
        </c:scaling>
        <c:axPos val="l"/>
        <c:majorGridlines/>
        <c:numFmt formatCode="General" sourceLinked="1"/>
        <c:tickLblPos val="nextTo"/>
        <c:crossAx val="72037888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Лист1!$B$22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Лист1!$A$23:$A$26</c:f>
              <c:strCache>
                <c:ptCount val="4"/>
                <c:pt idx="0">
                  <c:v>успешны</c:v>
                </c:pt>
                <c:pt idx="1">
                  <c:v>повторное обучение</c:v>
                </c:pt>
                <c:pt idx="2">
                  <c:v>акад.задолжность</c:v>
                </c:pt>
                <c:pt idx="3">
                  <c:v>средний балл "3"</c:v>
                </c:pt>
              </c:strCache>
            </c:strRef>
          </c:cat>
          <c:val>
            <c:numRef>
              <c:f>Лист1!$B$23:$B$26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Лист1!$A$23:$A$26</c:f>
              <c:strCache>
                <c:ptCount val="4"/>
                <c:pt idx="0">
                  <c:v>успешны</c:v>
                </c:pt>
                <c:pt idx="1">
                  <c:v>повторное обучение</c:v>
                </c:pt>
                <c:pt idx="2">
                  <c:v>акад.задолжность</c:v>
                </c:pt>
                <c:pt idx="3">
                  <c:v>средний балл "3"</c:v>
                </c:pt>
              </c:strCache>
            </c:strRef>
          </c:cat>
          <c:val>
            <c:numRef>
              <c:f>Лист1!$C$23:$C$26</c:f>
              <c:numCache>
                <c:formatCode>General</c:formatCode>
                <c:ptCount val="4"/>
                <c:pt idx="0">
                  <c:v>14</c:v>
                </c:pt>
                <c:pt idx="1">
                  <c:v>1</c:v>
                </c:pt>
                <c:pt idx="2">
                  <c:v>0</c:v>
                </c:pt>
                <c:pt idx="3">
                  <c:v>36</c:v>
                </c:pt>
              </c:numCache>
            </c:numRef>
          </c:val>
        </c:ser>
        <c:shape val="box"/>
        <c:axId val="72068480"/>
        <c:axId val="72086656"/>
        <c:axId val="0"/>
      </c:bar3DChart>
      <c:catAx>
        <c:axId val="7206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72086656"/>
        <c:crosses val="autoZero"/>
        <c:auto val="1"/>
        <c:lblAlgn val="ctr"/>
        <c:lblOffset val="100"/>
      </c:catAx>
      <c:valAx>
        <c:axId val="72086656"/>
        <c:scaling>
          <c:orientation val="minMax"/>
        </c:scaling>
        <c:axPos val="l"/>
        <c:majorGridlines/>
        <c:numFmt formatCode="General" sourceLinked="1"/>
        <c:tickLblPos val="nextTo"/>
        <c:crossAx val="72068480"/>
        <c:crosses val="autoZero"/>
        <c:crossBetween val="between"/>
      </c:valAx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Лист1!$A$49:$A$53</c:f>
              <c:strCache>
                <c:ptCount val="5"/>
                <c:pt idx="0">
                  <c:v>качество %</c:v>
                </c:pt>
                <c:pt idx="1">
                  <c:v>успеваемость %</c:v>
                </c:pt>
                <c:pt idx="2">
                  <c:v>старые %</c:v>
                </c:pt>
                <c:pt idx="3">
                  <c:v>19 лет %</c:v>
                </c:pt>
                <c:pt idx="4">
                  <c:v>18 лет %</c:v>
                </c:pt>
              </c:strCache>
            </c:strRef>
          </c:cat>
          <c:val>
            <c:numRef>
              <c:f>Лист1!$B$49:$B$53</c:f>
              <c:numCache>
                <c:formatCode>General</c:formatCode>
                <c:ptCount val="5"/>
                <c:pt idx="0">
                  <c:v>0</c:v>
                </c:pt>
                <c:pt idx="1">
                  <c:v>66</c:v>
                </c:pt>
                <c:pt idx="2">
                  <c:v>100</c:v>
                </c:pt>
                <c:pt idx="3">
                  <c:v>33</c:v>
                </c:pt>
                <c:pt idx="4">
                  <c:v>67</c:v>
                </c:pt>
              </c:numCache>
            </c:numRef>
          </c:val>
        </c:ser>
        <c:shape val="box"/>
        <c:axId val="66151552"/>
        <c:axId val="66153088"/>
        <c:axId val="0"/>
      </c:bar3DChart>
      <c:catAx>
        <c:axId val="6615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66153088"/>
        <c:crosses val="autoZero"/>
        <c:auto val="1"/>
        <c:lblAlgn val="ctr"/>
        <c:lblOffset val="100"/>
      </c:catAx>
      <c:valAx>
        <c:axId val="66153088"/>
        <c:scaling>
          <c:orientation val="minMax"/>
        </c:scaling>
        <c:axPos val="l"/>
        <c:majorGridlines/>
        <c:numFmt formatCode="General" sourceLinked="1"/>
        <c:tickLblPos val="nextTo"/>
        <c:crossAx val="661515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Лист1!$A$6:$A$9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Лист1!$A$1:$A$4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0.17713</cdr:x>
      <cdr:y>0.3635</cdr:y>
    </cdr:from>
    <cdr:to>
      <cdr:x>0.93312</cdr:x>
      <cdr:y>0.49814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1134786">
          <a:off x="1619672" y="2492896"/>
          <a:ext cx="6912769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Норма по возрасту</a:t>
          </a:r>
          <a:endParaRPr lang="ru-RU" sz="5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764704"/>
            <a:ext cx="6478488" cy="2885706"/>
          </a:xfrm>
        </p:spPr>
        <p:txBody>
          <a:bodyPr/>
          <a:lstStyle/>
          <a:p>
            <a:pPr algn="ctr"/>
            <a:r>
              <a:rPr lang="ru-RU" dirty="0" smtClean="0"/>
              <a:t>Результаты учебной деятельности 2015-2016 учебный год (кадетское отделение)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301208"/>
            <a:ext cx="5256584" cy="10737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</a:t>
            </a:r>
            <a:r>
              <a:rPr lang="ru-RU" dirty="0" smtClean="0"/>
              <a:t>: зам.директора по УР </a:t>
            </a:r>
            <a:r>
              <a:rPr lang="ru-RU" dirty="0" smtClean="0"/>
              <a:t>Сидорова В.Н.</a:t>
            </a:r>
          </a:p>
          <a:p>
            <a:r>
              <a:rPr lang="ru-RU" dirty="0" smtClean="0"/>
              <a:t>16 июня 2016г.</a:t>
            </a:r>
          </a:p>
          <a:p>
            <a:r>
              <a:rPr lang="ru-RU" dirty="0" smtClean="0"/>
              <a:t>Г.Пермь.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1979712" y="3284984"/>
            <a:ext cx="6552728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/>
              <a:t>Мутных Григорий </a:t>
            </a:r>
          </a:p>
          <a:p>
            <a:r>
              <a:rPr lang="ru-RU" dirty="0" smtClean="0"/>
              <a:t>Кутеталадзе Владимир</a:t>
            </a:r>
          </a:p>
          <a:p>
            <a:r>
              <a:rPr lang="ru-RU" dirty="0" smtClean="0"/>
              <a:t>Смолокурова Светлана – повторное обучение в 10 классе (проблемы русский язык, обществознание)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  Необходима дополнительная работа с педагогом по русскому языку для успешной сдачи экзамена ЕГЭ в 11 классе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кураторства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10-11 классе была разработана система кураторства и наставничества – не сработала</a:t>
            </a:r>
          </a:p>
          <a:p>
            <a:r>
              <a:rPr lang="ru-RU" dirty="0" smtClean="0"/>
              <a:t>В 2016-2017 учебном году необходимо продолжить работу в данной технологии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изменить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20689"/>
          <a:ext cx="9144000" cy="8394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21682"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школа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                мы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56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Не выполнение домашнего задания (особенно по устным предметам)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Не готовность детей к образовательному процессу (отсутствие рабочих тетрадей,</a:t>
                      </a:r>
                      <a:r>
                        <a:rPr lang="ru-RU" sz="2400" baseline="0" dirty="0" smtClean="0"/>
                        <a:t> формы по ФЗК,…)</a:t>
                      </a:r>
                      <a:endParaRPr lang="ru-RU" sz="2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Наличие посторонних предметов – «игрушки», семечки…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Информированность учителей об отсутствии детей (записки, справки, телефонный звонок)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Вовлечение детей во внеурочную деятельность – поездки (выставки, спектакли,</a:t>
                      </a:r>
                      <a:r>
                        <a:rPr lang="ru-RU" sz="2400" baseline="0" dirty="0" smtClean="0"/>
                        <a:t> …)</a:t>
                      </a:r>
                      <a:endParaRPr lang="ru-RU" sz="2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Четкое разграничение по выполнению домашнего задания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Ужесточение контроля  за готовностью к школе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baseline="0" dirty="0" smtClean="0"/>
                        <a:t>Выстраивание системы полноценного взаимодействия с классным руководителем (как вариант завести тетрадь посещений где под подпись делать запись)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dirty="0" smtClean="0"/>
                        <a:t>Подключение специалистов учреждения для ликвидации пробелов в обучении и контроля периода адаптации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400" dirty="0" smtClean="0"/>
                        <a:t>5.</a:t>
                      </a:r>
                      <a:r>
                        <a:rPr lang="ru-RU" sz="2400" baseline="0" dirty="0" smtClean="0"/>
                        <a:t> Отсутствие финансирования на данные нужды</a:t>
                      </a:r>
                      <a:endParaRPr lang="ru-RU" sz="240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958"/>
          </a:xfrm>
        </p:spPr>
        <p:txBody>
          <a:bodyPr/>
          <a:lstStyle/>
          <a:p>
            <a:r>
              <a:rPr lang="ru-RU" dirty="0" smtClean="0"/>
              <a:t>Участие в мероприятиях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9"/>
            <a:ext cx="8219256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Школы - чаще всего спортивные мероприятия; «Последний звонок», научно-практическая конференция,  № 155 – профориентация (наши дети не посещают 8,9 класс)</a:t>
            </a:r>
          </a:p>
          <a:p>
            <a:r>
              <a:rPr lang="ru-RU" dirty="0" smtClean="0"/>
              <a:t>Наши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Марафон знаний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Математический конкурс Ребус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Литературный конкурс Пегас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Предметные олимпиады Рыжий кот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Предметные олимпиады Продленка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ОГЭ обществознание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ОГЭ 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Учебный год 2015-2016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Школа 155 – 5 человек (1инд.обучение, ± 1 ГутиковС., Одинцов Р.)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Школа  73  - 2 человека (1- Калмыков И. сопровождение)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Школа 71 – 1 человек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Школа 19- 78 человек ( 11-инд.обучение, -1, 20- на базе учреждения) всего в школе 51.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ОГЭ 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– действия – 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Большое число детей пришедших с проблемами в обучении – нет четких действий по постановке проблемы:  плохое поведение – докладные для подключения специалистов; уход из школы – взаимодействие; плохая успеваемость – характеристики на ЦПМПк,  усиление контроля самоподготовки и помощи ребенку в освоении материала, помощь учителей, использование возможностей ПК класса.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(Нет взаимодействия, нет причины, нет решения. </a:t>
            </a:r>
          </a:p>
          <a:p>
            <a:pPr marL="514350" indent="-514350"/>
            <a:r>
              <a:rPr lang="ru-RU" b="1" dirty="0" smtClean="0">
                <a:solidFill>
                  <a:srgbClr val="FF0000"/>
                </a:solidFill>
              </a:rPr>
              <a:t>Для работы мед. специалистов с нашими детьми нужны основания, -заключения по сопровождению.</a:t>
            </a:r>
          </a:p>
          <a:p>
            <a:pPr marL="514350" indent="-514350"/>
            <a:r>
              <a:rPr lang="ru-RU" b="1" dirty="0" smtClean="0">
                <a:solidFill>
                  <a:srgbClr val="FF0000"/>
                </a:solidFill>
              </a:rPr>
              <a:t>Для проведения ЦПМПК нужны основания от учителей, врачей, психологов, воспитателей… - заключение по программе обучения)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– действия – 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2. Большое число детей с ЗПР – индивидуальная работа, контроль динамики развития, усиление помощи в подготовке домашнего задания, четкая взаимосвязь со школой и педагогами, контроль посещения и отслеживание необходимости пребывания в школе после уроков, соблюдение режима дня, отслеживание осенне-весенних периодов и контроль медикаментозного сопровождения, постановка проблемы для </a:t>
            </a:r>
            <a:r>
              <a:rPr lang="ru-RU" dirty="0" err="1" smtClean="0"/>
              <a:t>ПМПк</a:t>
            </a:r>
            <a:r>
              <a:rPr lang="ru-RU" dirty="0" smtClean="0"/>
              <a:t>  - подключение специалистов, изменение формы обучения, изменение образовательного маршрута.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(Разработана методика работы с детьми ЗПР, работа с психологами на МО в 2012-2013 </a:t>
            </a:r>
            <a:r>
              <a:rPr lang="ru-RU" b="1" dirty="0" err="1" smtClean="0">
                <a:solidFill>
                  <a:srgbClr val="FF0000"/>
                </a:solidFill>
              </a:rPr>
              <a:t>уч.году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– действия – 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ru-RU" dirty="0" smtClean="0"/>
              <a:t>Понимаем, что самостоятельно не можем помочь ребенку с учебным материалом – пытаемся понять причину: </a:t>
            </a:r>
            <a:r>
              <a:rPr lang="ru-RU" dirty="0" err="1" smtClean="0"/>
              <a:t>соц.пед.запущенность</a:t>
            </a:r>
            <a:r>
              <a:rPr lang="ru-RU" dirty="0" smtClean="0"/>
              <a:t>, ребенок не понимает объяснение учителя, ребенок не работает на уроке, у ребенка конфликт с педагогом – начинаем искать выход: используем правильно возможности ПК класса, подключаем успешных детей, попытаемся выстроить систему кураторства у детей, подключать учителей предметников, решить конфликт… - результата нет, подключаем специалистов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(Есть четкая разработанная модель выстраивания линии успешности ребенка в школе – проект 2013-2014 учебный год, мы её не используем)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– действия – 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Нет четкой взаимосвязи внутри взрослых работающий с детьми и единства цели: постановки единых требований, четкой системы контроля, одинаковых критерий для самоподготовки – нет моей смены, моей работы, моих детей- есть одна единая цель… - успешный ребенок, готовый не подстраиваться под смену а четко понимающий свои обязанности, возможности, готовый к развитию и взаимодействию.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Будет взаимодействие, будет контроль, будет стратегия развития для каждого ребенка и взвода в целом, будет динамика.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надо ждать, что причина исчезнет – ее нужно решать сейчас, использовать все возможности</a:t>
            </a:r>
          </a:p>
          <a:p>
            <a:r>
              <a:rPr lang="ru-RU" dirty="0" smtClean="0"/>
              <a:t> С ростом ребенка проблемы будут только наслаиваться и с каждым годом решить из будет все сложнее, ЗПР в начальной школе можно ликвидировать или «приостановить», в среднем звене - добавиться стратегия бегства и не желание ничего делать, на выходе – неуспешность.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На 2016-2017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820472" cy="5733256"/>
          </a:xfrm>
        </p:spPr>
        <p:txBody>
          <a:bodyPr/>
          <a:lstStyle/>
          <a:p>
            <a:r>
              <a:rPr lang="ru-RU" dirty="0" smtClean="0"/>
              <a:t>Дети не станут лучше – мы должны изменить систему своей работы и быть на шаг впереди ребенка, чтобы своевременно протянуть руку помощи</a:t>
            </a:r>
          </a:p>
          <a:p>
            <a:r>
              <a:rPr lang="ru-RU" dirty="0" smtClean="0"/>
              <a:t>Причины не исчезнут – необходимо их своевременно решать и четко выстраивать понятие цели развития для каждого ребенка</a:t>
            </a:r>
          </a:p>
          <a:p>
            <a:r>
              <a:rPr lang="ru-RU" dirty="0" smtClean="0"/>
              <a:t>Четкий контроль нахождения ребенка в школе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Мы должны понимать, что наши дети это то, что мы делаем, а не говорим.</a:t>
            </a:r>
          </a:p>
          <a:p>
            <a:r>
              <a:rPr lang="ru-RU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8820472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600" i="1" dirty="0" smtClean="0"/>
              <a:t> В мире есть две сложные вещи - воспитывать и управлять.</a:t>
            </a:r>
            <a:endParaRPr lang="ru-RU" sz="4600" dirty="0" smtClean="0"/>
          </a:p>
          <a:p>
            <a:pPr algn="ctr">
              <a:buNone/>
            </a:pPr>
            <a:r>
              <a:rPr lang="ru-RU" sz="4600" b="1" i="1" dirty="0" err="1" smtClean="0"/>
              <a:t>Иммануил</a:t>
            </a:r>
            <a:r>
              <a:rPr lang="ru-RU" sz="4600" b="1" i="1" dirty="0" smtClean="0"/>
              <a:t> Кант</a:t>
            </a:r>
            <a:r>
              <a:rPr lang="ru-RU" sz="4600" dirty="0" smtClean="0"/>
              <a:t> </a:t>
            </a:r>
            <a:br>
              <a:rPr lang="ru-RU" sz="4600" dirty="0" smtClean="0"/>
            </a:br>
            <a:endParaRPr lang="ru-RU" sz="4600" dirty="0" smtClean="0"/>
          </a:p>
          <a:p>
            <a:pPr algn="ctr">
              <a:buNone/>
            </a:pPr>
            <a:r>
              <a:rPr lang="ru-RU" sz="4600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Основное движение за год начальная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889248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1 класс  + 3 ( проблемы в обучении, обследованы, Казаков А., </a:t>
            </a:r>
            <a:r>
              <a:rPr lang="ru-RU" sz="2800" dirty="0" err="1" smtClean="0"/>
              <a:t>Корюхов</a:t>
            </a:r>
            <a:r>
              <a:rPr lang="ru-RU" sz="2800" dirty="0" smtClean="0"/>
              <a:t> К. – повторное обучение)</a:t>
            </a:r>
          </a:p>
          <a:p>
            <a:r>
              <a:rPr lang="ru-RU" sz="2800" dirty="0" smtClean="0"/>
              <a:t>2 класс + 2 ( проблемы в обучении, обследованы)</a:t>
            </a:r>
          </a:p>
          <a:p>
            <a:r>
              <a:rPr lang="ru-RU" sz="2800" dirty="0" smtClean="0"/>
              <a:t>3 класс + 6 ( 5 проблемы, протоколы, 2 -акад. задолжность, 1 – повторное обучение, обследованы)</a:t>
            </a:r>
          </a:p>
          <a:p>
            <a:r>
              <a:rPr lang="ru-RU" sz="2800" dirty="0" smtClean="0"/>
              <a:t>4 класс + 3 (3-выбыло, 1 – повторное обучение </a:t>
            </a:r>
            <a:r>
              <a:rPr lang="ru-RU" sz="2800" b="1" dirty="0" smtClean="0"/>
              <a:t>Сарапульцев А., </a:t>
            </a:r>
            <a:r>
              <a:rPr lang="ru-RU" sz="2800" dirty="0" smtClean="0"/>
              <a:t>обследованы)</a:t>
            </a:r>
          </a:p>
          <a:p>
            <a:pPr>
              <a:buNone/>
            </a:pPr>
            <a:r>
              <a:rPr lang="ru-RU" sz="2800" b="1" dirty="0" smtClean="0"/>
              <a:t>ИТОГ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Всего - 16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Успешны 2 – Говоров С., Пирожков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Обследованы -94%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Качество 12%</a:t>
            </a:r>
          </a:p>
          <a:p>
            <a:pPr marL="514350" indent="-514350">
              <a:buFont typeface="+mj-lt"/>
              <a:buAutoNum type="arabicPeriod"/>
            </a:pPr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1124744"/>
          <a:ext cx="896448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33265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Возрастной состав по начальной школе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Общее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Дети пришли неуспешные 96% - «2» итоговые, повторное обучение, не обследованы</a:t>
            </a:r>
          </a:p>
          <a:p>
            <a:r>
              <a:rPr lang="ru-RU" sz="2800" dirty="0" smtClean="0"/>
              <a:t>Все вновь прибывшие обследованы на ЦПМПк</a:t>
            </a:r>
          </a:p>
          <a:p>
            <a:r>
              <a:rPr lang="ru-RU" sz="2800" dirty="0" smtClean="0"/>
              <a:t>Сарапульцев А. – нарушение закона об образовании ( не правомерный перевод в 5 класс при наличии итоговых «2», повторное обучение и снова повторное обучение – не сработали русский и математика)  </a:t>
            </a:r>
          </a:p>
          <a:p>
            <a:r>
              <a:rPr lang="ru-RU" sz="2800" dirty="0" smtClean="0"/>
              <a:t>Мельников Ю., Батулин А. - (акад. задолж.- русский математика)</a:t>
            </a:r>
          </a:p>
          <a:p>
            <a:r>
              <a:rPr lang="ru-RU" sz="2800" dirty="0" smtClean="0"/>
              <a:t>Никулин В. – пришел с «2» за три четверти – повторное обучение в 3 классе</a:t>
            </a:r>
          </a:p>
          <a:p>
            <a:r>
              <a:rPr lang="ru-RU" sz="2800" dirty="0" smtClean="0"/>
              <a:t>Казаков А., </a:t>
            </a:r>
            <a:r>
              <a:rPr lang="ru-RU" sz="2800" dirty="0" err="1" smtClean="0"/>
              <a:t>Корюхов</a:t>
            </a:r>
            <a:r>
              <a:rPr lang="ru-RU" sz="2800" dirty="0" smtClean="0"/>
              <a:t> К. – повторное обучение</a:t>
            </a:r>
          </a:p>
          <a:p>
            <a:r>
              <a:rPr lang="ru-RU" sz="2800" dirty="0" smtClean="0"/>
              <a:t>Пычков Ян – будет переведен в другую школу, (акад. задолж.- русский математика)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Основное движение за год средняя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 класс  + 4 ( 4 проблемы в обучении, обследованы, акад.задолж. – Солимов Э.)</a:t>
            </a:r>
          </a:p>
          <a:p>
            <a:r>
              <a:rPr lang="ru-RU" dirty="0" smtClean="0"/>
              <a:t>6 класс + 2 ( проблемы в обучении 1, обследованы)</a:t>
            </a:r>
          </a:p>
          <a:p>
            <a:r>
              <a:rPr lang="ru-RU" dirty="0" smtClean="0"/>
              <a:t>7 класс + 4 ( 4 проблемы, 2 – повторное обучение Горбунов К., Малашин В.,  Грачев А., обследованы)</a:t>
            </a:r>
          </a:p>
          <a:p>
            <a:r>
              <a:rPr lang="ru-RU" dirty="0" smtClean="0"/>
              <a:t>8 класс + 5 ( 5 проблемы, 4 – обследованы)</a:t>
            </a:r>
          </a:p>
          <a:p>
            <a:r>
              <a:rPr lang="ru-RU" dirty="0" smtClean="0"/>
              <a:t>9 класс + 3 (3 проблемы, 2 повторное обучение)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Общее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Пришли с дублированием – 55%</a:t>
            </a:r>
          </a:p>
          <a:p>
            <a:r>
              <a:rPr lang="ru-RU" dirty="0" smtClean="0"/>
              <a:t>Пришли с проблемами в школе – 94%</a:t>
            </a:r>
          </a:p>
          <a:p>
            <a:r>
              <a:rPr lang="ru-RU" dirty="0" smtClean="0"/>
              <a:t>Успеваемость 67%, качество – 0% </a:t>
            </a:r>
          </a:p>
          <a:p>
            <a:r>
              <a:rPr lang="ru-RU" dirty="0" smtClean="0"/>
              <a:t>Обследованы на ЦПМПк – 95% (Карин А.)</a:t>
            </a:r>
          </a:p>
          <a:p>
            <a:pPr>
              <a:buNone/>
            </a:pPr>
            <a:r>
              <a:rPr lang="ru-RU" dirty="0" smtClean="0"/>
              <a:t>Оставлены на повторное обучение: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Горбунов К. – 7 класс;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Малашин В. – 7 класс;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Игнатьева О. – 9 класс;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Зюзина А. – 9 класс;</a:t>
            </a:r>
          </a:p>
          <a:p>
            <a:pPr marL="514350" indent="-514350">
              <a:buNone/>
            </a:pPr>
            <a:r>
              <a:rPr lang="ru-RU" dirty="0" smtClean="0"/>
              <a:t>Переведены условно с академ.задолж.: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Солимов Э. – 6 класс, </a:t>
            </a:r>
            <a:r>
              <a:rPr lang="ru-RU" dirty="0" err="1" smtClean="0"/>
              <a:t>Вьюжанинов</a:t>
            </a:r>
            <a:r>
              <a:rPr lang="ru-RU" dirty="0" smtClean="0"/>
              <a:t> Р -9 класс., Карин А. - 9 класс., </a:t>
            </a:r>
            <a:r>
              <a:rPr lang="ru-RU" dirty="0" err="1" smtClean="0"/>
              <a:t>Гайнулин</a:t>
            </a:r>
            <a:r>
              <a:rPr lang="ru-RU" dirty="0" smtClean="0"/>
              <a:t> С. – 8 класс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1232</Words>
  <Application>Microsoft Office PowerPoint</Application>
  <PresentationFormat>Экран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Результаты учебной деятельности 2015-2016 учебный год (кадетское отделение)</vt:lpstr>
      <vt:lpstr>                   Учебный год 2015-2016</vt:lpstr>
      <vt:lpstr>Основное движение за год начальная школа</vt:lpstr>
      <vt:lpstr>  </vt:lpstr>
      <vt:lpstr>  </vt:lpstr>
      <vt:lpstr> </vt:lpstr>
      <vt:lpstr>Общее</vt:lpstr>
      <vt:lpstr>Основное движение за год средняя школа</vt:lpstr>
      <vt:lpstr>Общее</vt:lpstr>
      <vt:lpstr> </vt:lpstr>
      <vt:lpstr> </vt:lpstr>
      <vt:lpstr> </vt:lpstr>
      <vt:lpstr>10 класс</vt:lpstr>
      <vt:lpstr> </vt:lpstr>
      <vt:lpstr>Система кураторства</vt:lpstr>
      <vt:lpstr>Что изменить</vt:lpstr>
      <vt:lpstr>Участие в мероприятиях</vt:lpstr>
      <vt:lpstr>Итоги ОГЭ обществознание</vt:lpstr>
      <vt:lpstr>Итоги ОГЭ математика</vt:lpstr>
      <vt:lpstr>Итоги ОГЭ русский язык</vt:lpstr>
      <vt:lpstr>Причины – действия – пути решения</vt:lpstr>
      <vt:lpstr>Причины – действия – пути решения</vt:lpstr>
      <vt:lpstr>Причины – действия – пути решения</vt:lpstr>
      <vt:lpstr>Причины – действия – пути решения</vt:lpstr>
      <vt:lpstr>Главное</vt:lpstr>
      <vt:lpstr>На 2016-2017 учебный год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</dc:creator>
  <cp:lastModifiedBy>Вероника</cp:lastModifiedBy>
  <cp:revision>50</cp:revision>
  <dcterms:created xsi:type="dcterms:W3CDTF">2016-06-07T01:30:45Z</dcterms:created>
  <dcterms:modified xsi:type="dcterms:W3CDTF">2016-06-22T01:25:03Z</dcterms:modified>
</cp:coreProperties>
</file>